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2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2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3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4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8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9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7" name="Google Shape;77;p23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9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9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5" name="Google Shape;95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9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2" name="Google Shape;102;p29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3" name="Google Shape;103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0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30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5" name="Google Shape;115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0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2" name="Google Shape;122;p30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3" name="Google Shape;123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30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0" name="Google Shape;130;p30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1" name="Google Shape;131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0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ТС заголовок в 1 строку c картинкой">
  <p:cSld name="42_ТС заголовок в 1 строку c картинкой">
    <p:bg>
      <p:bgPr>
        <a:solidFill>
          <a:schemeClr val="accent4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 rot="10800000">
            <a:off x="-18662" y="-18661"/>
            <a:ext cx="6665512" cy="1117878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31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3" name="Google Shape;143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31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0" name="Google Shape;150;p31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1" name="Google Shape;151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31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8" name="Google Shape;158;p31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9" name="Google Shape;159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31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6" name="Google Shape;166;p31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7" name="Google Shape;167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31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4" name="Google Shape;174;p31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5" name="Google Shape;175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1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5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7" name="Google Shape;207;p37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8" name="Google Shape;208;p37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9" name="Google Shape;209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9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9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9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8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6" name="Google Shape;26;p8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8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0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26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/>
        </p:nvSpPr>
        <p:spPr>
          <a:xfrm>
            <a:off x="702809" y="7944100"/>
            <a:ext cx="7722733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Noto Sans Symbols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Графы</a:t>
            </a:r>
            <a:endParaRPr/>
          </a:p>
        </p:txBody>
      </p:sp>
      <p:pic>
        <p:nvPicPr>
          <p:cNvPr id="234" name="Google Shape;234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7536" l="13084" r="15396" t="-22341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/>
          <p:nvPr/>
        </p:nvSpPr>
        <p:spPr>
          <a:xfrm rot="10800000">
            <a:off x="8343900" y="-1"/>
            <a:ext cx="11455400" cy="11160125"/>
          </a:xfrm>
          <a:prstGeom prst="round1Rect">
            <a:avLst>
              <a:gd fmla="val 18799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702810" y="564761"/>
            <a:ext cx="579596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Top-sort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0"/>
          <p:cNvSpPr txBox="1"/>
          <p:nvPr/>
        </p:nvSpPr>
        <p:spPr>
          <a:xfrm>
            <a:off x="702810" y="3260196"/>
            <a:ext cx="6351133" cy="1935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строй людей. Для некоторых людей хотим построить их в определенном порядке. Нужно построить людей или сказать, что это невозможно  </a:t>
            </a:r>
            <a:endParaRPr/>
          </a:p>
        </p:txBody>
      </p:sp>
      <p:pic>
        <p:nvPicPr>
          <p:cNvPr id="351" name="Google Shape;35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1064" y="6753298"/>
            <a:ext cx="7772400" cy="4406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Топологическая сортировка — Википедия" id="352" name="Google Shape;35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3818" y="1145127"/>
            <a:ext cx="5988996" cy="530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 Строи и управление ими [1985 - - Начальная военная подготовка]" id="353" name="Google Shape;35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7116" y="7308239"/>
            <a:ext cx="6502400" cy="29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780" y="1741795"/>
            <a:ext cx="7147155" cy="715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/>
          <p:nvPr/>
        </p:nvSpPr>
        <p:spPr>
          <a:xfrm>
            <a:off x="751113" y="1161041"/>
            <a:ext cx="7386411" cy="8838045"/>
          </a:xfrm>
          <a:prstGeom prst="roundRect">
            <a:avLst>
              <a:gd fmla="val 3611" name="adj"/>
            </a:avLst>
          </a:prstGeom>
          <a:gradFill>
            <a:gsLst>
              <a:gs pos="0">
                <a:schemeClr val="accent1"/>
              </a:gs>
              <a:gs pos="21000">
                <a:schemeClr val="accent1"/>
              </a:gs>
              <a:gs pos="100000">
                <a:srgbClr val="FFEA7F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1470252" y="1746955"/>
            <a:ext cx="5964691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Декомпозиция задачи </a:t>
            </a:r>
            <a:b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 подзадачи</a:t>
            </a:r>
            <a:endParaRPr/>
          </a:p>
        </p:txBody>
      </p:sp>
      <p:sp>
        <p:nvSpPr>
          <p:cNvPr id="241" name="Google Shape;241;p42"/>
          <p:cNvSpPr/>
          <p:nvPr/>
        </p:nvSpPr>
        <p:spPr>
          <a:xfrm>
            <a:off x="8417832" y="1161041"/>
            <a:ext cx="10630354" cy="8838045"/>
          </a:xfrm>
          <a:prstGeom prst="roundRect">
            <a:avLst>
              <a:gd fmla="val 361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420" y="4865201"/>
            <a:ext cx="7386411" cy="478950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2"/>
          <p:cNvSpPr txBox="1"/>
          <p:nvPr/>
        </p:nvSpPr>
        <p:spPr>
          <a:xfrm>
            <a:off x="9663598" y="1953428"/>
            <a:ext cx="8138822" cy="7253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Разбивайте задачи на подзадачи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Делайте предположения: “если я смогу найти минимум, то …”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Задачи обычно состоят из нескольких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логических шагов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не можете придумать решение, то можете прикинуть какое от вас ждут решение на основе ограничений. 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идей совсем нет, то можете просто вспоминать все алгоритмы, которые знаете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/>
        </p:nvSpPr>
        <p:spPr>
          <a:xfrm>
            <a:off x="1503743" y="2415320"/>
            <a:ext cx="6987950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Важные определения</a:t>
            </a:r>
            <a:endParaRPr/>
          </a:p>
        </p:txBody>
      </p:sp>
      <p:sp>
        <p:nvSpPr>
          <p:cNvPr id="249" name="Google Shape;249;p43"/>
          <p:cNvSpPr/>
          <p:nvPr/>
        </p:nvSpPr>
        <p:spPr>
          <a:xfrm>
            <a:off x="9509856" y="2047064"/>
            <a:ext cx="8778144" cy="2226905"/>
          </a:xfrm>
          <a:prstGeom prst="roundRect">
            <a:avLst>
              <a:gd fmla="val 1636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Ориентированные или неориентированные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3"/>
          <p:cNvSpPr/>
          <p:nvPr/>
        </p:nvSpPr>
        <p:spPr>
          <a:xfrm>
            <a:off x="9509856" y="4631532"/>
            <a:ext cx="8778144" cy="2226905"/>
          </a:xfrm>
          <a:prstGeom prst="roundRect">
            <a:avLst>
              <a:gd fmla="val 1405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Взвешенные</a:t>
            </a:r>
            <a:endParaRPr/>
          </a:p>
        </p:txBody>
      </p:sp>
      <p:sp>
        <p:nvSpPr>
          <p:cNvPr id="251" name="Google Shape;251;p43"/>
          <p:cNvSpPr/>
          <p:nvPr/>
        </p:nvSpPr>
        <p:spPr>
          <a:xfrm>
            <a:off x="9509856" y="7216000"/>
            <a:ext cx="8778144" cy="2226905"/>
          </a:xfrm>
          <a:prstGeom prst="roundRect">
            <a:avLst>
              <a:gd fmla="val 15423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Связанные</a:t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2865443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544991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8034379"/>
            <a:ext cx="579793" cy="59014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/>
        </p:nvSpPr>
        <p:spPr>
          <a:xfrm>
            <a:off x="1503743" y="4216350"/>
            <a:ext cx="7198733" cy="611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множество разных графов 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90499" y="4791507"/>
            <a:ext cx="8502384" cy="55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/>
        </p:nvSpPr>
        <p:spPr>
          <a:xfrm>
            <a:off x="686481" y="535277"/>
            <a:ext cx="54530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Графы</a:t>
            </a:r>
            <a:endParaRPr/>
          </a:p>
        </p:txBody>
      </p:sp>
      <p:sp>
        <p:nvSpPr>
          <p:cNvPr id="262" name="Google Shape;262;p44"/>
          <p:cNvSpPr txBox="1"/>
          <p:nvPr/>
        </p:nvSpPr>
        <p:spPr>
          <a:xfrm>
            <a:off x="719138" y="2981149"/>
            <a:ext cx="5645803" cy="1786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0" lvl="0" marL="5715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такое граф?</a:t>
            </a:r>
            <a:endParaRPr/>
          </a:p>
          <a:p>
            <a:pPr indent="-571500" lvl="0" marL="571500" marR="0" rtl="0" algn="l">
              <a:lnSpc>
                <a:spcPct val="105555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Множество вершин и ребер</a:t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  <p:sp>
        <p:nvSpPr>
          <p:cNvPr descr="Понятие и представление графа | Школа Олимпиадного Программирования ИКЦ" id="264" name="Google Shape;264;p44"/>
          <p:cNvSpPr/>
          <p:nvPr/>
        </p:nvSpPr>
        <p:spPr>
          <a:xfrm>
            <a:off x="9747250" y="54276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3"/>
              <a:buFont typeface="Arial"/>
              <a:buNone/>
            </a:pPr>
            <a:r>
              <a:t/>
            </a:r>
            <a:endParaRPr b="0" i="0" sz="17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Создание программ" id="265" name="Google Shape;26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8641" y="2532646"/>
            <a:ext cx="9512968" cy="6399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44"/>
          <p:cNvGrpSpPr/>
          <p:nvPr/>
        </p:nvGrpSpPr>
        <p:grpSpPr>
          <a:xfrm>
            <a:off x="7828655" y="2274384"/>
            <a:ext cx="9993179" cy="7120627"/>
            <a:chOff x="1445984" y="5624518"/>
            <a:chExt cx="10785345" cy="4107311"/>
          </a:xfrm>
        </p:grpSpPr>
        <p:sp>
          <p:nvSpPr>
            <p:cNvPr id="267" name="Google Shape;267;p44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Создание программ" id="269" name="Google Shape;26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8641" y="2532646"/>
            <a:ext cx="9512968" cy="639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719137" y="4781709"/>
            <a:ext cx="7216549" cy="4107311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 rot="10800000">
            <a:off x="0" y="-5094"/>
            <a:ext cx="19799300" cy="3859918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1233035" y="1417033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Дерево</a:t>
            </a:r>
            <a:endParaRPr/>
          </a:p>
        </p:txBody>
      </p:sp>
      <p:sp>
        <p:nvSpPr>
          <p:cNvPr id="277" name="Google Shape;277;p45"/>
          <p:cNvSpPr txBox="1"/>
          <p:nvPr/>
        </p:nvSpPr>
        <p:spPr>
          <a:xfrm>
            <a:off x="1222181" y="5151312"/>
            <a:ext cx="6547883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Связный граф без циклов</a:t>
            </a:r>
            <a:endParaRPr/>
          </a:p>
        </p:txBody>
      </p:sp>
      <p:sp>
        <p:nvSpPr>
          <p:cNvPr id="278" name="Google Shape;278;p45"/>
          <p:cNvSpPr txBox="1"/>
          <p:nvPr/>
        </p:nvSpPr>
        <p:spPr>
          <a:xfrm>
            <a:off x="1863860" y="6127319"/>
            <a:ext cx="5744839" cy="1999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Сколько в таком графе вершин и ребер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можно обойти дерево?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такое листья и родители</a:t>
            </a:r>
            <a:endParaRPr/>
          </a:p>
        </p:txBody>
      </p:sp>
      <p:grpSp>
        <p:nvGrpSpPr>
          <p:cNvPr id="279" name="Google Shape;279;p45"/>
          <p:cNvGrpSpPr/>
          <p:nvPr/>
        </p:nvGrpSpPr>
        <p:grpSpPr>
          <a:xfrm>
            <a:off x="11863616" y="4595044"/>
            <a:ext cx="6529627" cy="4480640"/>
            <a:chOff x="1445984" y="5624518"/>
            <a:chExt cx="10785345" cy="4107311"/>
          </a:xfrm>
        </p:grpSpPr>
        <p:sp>
          <p:nvSpPr>
            <p:cNvPr id="280" name="Google Shape;280;p45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1" name="Google Shape;281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2" name="Google Shape;28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4824" y="6149633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4823" y="6897046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74738" y="4890249"/>
            <a:ext cx="5907382" cy="401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997" y="7613836"/>
            <a:ext cx="459807" cy="4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 rot="10800000">
            <a:off x="0" y="-5095"/>
            <a:ext cx="19799300" cy="4881894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DFS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6"/>
          <p:cNvSpPr txBox="1"/>
          <p:nvPr/>
        </p:nvSpPr>
        <p:spPr>
          <a:xfrm>
            <a:off x="1147983" y="3082504"/>
            <a:ext cx="6082164" cy="1005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дерево, хотим найти самый удаленный от корня лист </a:t>
            </a:r>
            <a:endParaRPr/>
          </a:p>
        </p:txBody>
      </p:sp>
      <p:pic>
        <p:nvPicPr>
          <p:cNvPr descr="Создание программ" id="293" name="Google Shape;2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4427" y="785643"/>
            <a:ext cx="8640593" cy="38755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6"/>
          <p:cNvSpPr/>
          <p:nvPr/>
        </p:nvSpPr>
        <p:spPr>
          <a:xfrm flipH="1">
            <a:off x="0" y="7064188"/>
            <a:ext cx="19799300" cy="4095937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1147983" y="7798977"/>
            <a:ext cx="9842746" cy="3775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гранить граф?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его обходить?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делать, если нам будет дано не дерево?</a:t>
            </a:r>
            <a:endParaRPr/>
          </a:p>
          <a:p>
            <a:pPr indent="-279400" lvl="0" marL="4572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42857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/>
          <p:nvPr/>
        </p:nvSpPr>
        <p:spPr>
          <a:xfrm>
            <a:off x="719138" y="5624518"/>
            <a:ext cx="7216549" cy="4441373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7"/>
          <p:cNvSpPr/>
          <p:nvPr/>
        </p:nvSpPr>
        <p:spPr>
          <a:xfrm rot="10800000">
            <a:off x="0" y="0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Матрица смежности</a:t>
            </a:r>
            <a:endParaRPr/>
          </a:p>
        </p:txBody>
      </p:sp>
      <p:sp>
        <p:nvSpPr>
          <p:cNvPr id="303" name="Google Shape;303;p47"/>
          <p:cNvSpPr txBox="1"/>
          <p:nvPr/>
        </p:nvSpPr>
        <p:spPr>
          <a:xfrm>
            <a:off x="1233035" y="6149133"/>
            <a:ext cx="5771269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Массив для каждой вершины</a:t>
            </a:r>
            <a:endParaRPr/>
          </a:p>
        </p:txBody>
      </p:sp>
      <p:grpSp>
        <p:nvGrpSpPr>
          <p:cNvPr id="304" name="Google Shape;304;p47"/>
          <p:cNvGrpSpPr/>
          <p:nvPr/>
        </p:nvGrpSpPr>
        <p:grpSpPr>
          <a:xfrm>
            <a:off x="8294818" y="5624518"/>
            <a:ext cx="9514357" cy="4441373"/>
            <a:chOff x="1445984" y="5624518"/>
            <a:chExt cx="10785345" cy="4107311"/>
          </a:xfrm>
        </p:grpSpPr>
        <p:sp>
          <p:nvSpPr>
            <p:cNvPr id="305" name="Google Shape;305;p47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6" name="Google Shape;306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47"/>
          <p:cNvSpPr txBox="1"/>
          <p:nvPr/>
        </p:nvSpPr>
        <p:spPr>
          <a:xfrm>
            <a:off x="1969735" y="7159778"/>
            <a:ext cx="5744839" cy="2435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хранить взвешенный граф?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найти кратчайшее расстояния, если можно сделать два шага?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можно сделать n шагов?*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0053" y="5720792"/>
            <a:ext cx="4604495" cy="387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37534" y="5865594"/>
            <a:ext cx="4240269" cy="3685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06161" y="5978874"/>
            <a:ext cx="761775" cy="325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0974" y="7218366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9910" y="8094188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0973" y="9042117"/>
            <a:ext cx="459807" cy="4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/>
          <p:nvPr/>
        </p:nvSpPr>
        <p:spPr>
          <a:xfrm>
            <a:off x="510394" y="5700312"/>
            <a:ext cx="7216549" cy="4441373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8"/>
          <p:cNvSpPr/>
          <p:nvPr/>
        </p:nvSpPr>
        <p:spPr>
          <a:xfrm rot="10800000">
            <a:off x="0" y="0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Cписок смежности</a:t>
            </a:r>
            <a:endParaRPr/>
          </a:p>
        </p:txBody>
      </p:sp>
      <p:sp>
        <p:nvSpPr>
          <p:cNvPr id="321" name="Google Shape;321;p48"/>
          <p:cNvSpPr txBox="1"/>
          <p:nvPr/>
        </p:nvSpPr>
        <p:spPr>
          <a:xfrm>
            <a:off x="1233035" y="6149133"/>
            <a:ext cx="5771269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Массив для каждой вершины</a:t>
            </a:r>
            <a:endParaRPr/>
          </a:p>
        </p:txBody>
      </p:sp>
      <p:grpSp>
        <p:nvGrpSpPr>
          <p:cNvPr id="322" name="Google Shape;322;p48"/>
          <p:cNvGrpSpPr/>
          <p:nvPr/>
        </p:nvGrpSpPr>
        <p:grpSpPr>
          <a:xfrm>
            <a:off x="8294818" y="5624518"/>
            <a:ext cx="9514357" cy="4441373"/>
            <a:chOff x="1445984" y="5624518"/>
            <a:chExt cx="10785345" cy="4107311"/>
          </a:xfrm>
        </p:grpSpPr>
        <p:sp>
          <p:nvSpPr>
            <p:cNvPr id="323" name="Google Shape;323;p48"/>
            <p:cNvSpPr/>
            <p:nvPr/>
          </p:nvSpPr>
          <p:spPr>
            <a:xfrm>
              <a:off x="1445984" y="5624518"/>
              <a:ext cx="10785345" cy="4107311"/>
            </a:xfrm>
            <a:prstGeom prst="roundRect">
              <a:avLst>
                <a:gd fmla="val 951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4" name="Google Shape;324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9882" y="6127319"/>
              <a:ext cx="9757548" cy="31017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48"/>
          <p:cNvSpPr txBox="1"/>
          <p:nvPr/>
        </p:nvSpPr>
        <p:spPr>
          <a:xfrm>
            <a:off x="1969735" y="7159778"/>
            <a:ext cx="5744839" cy="1999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хранить взвешенный граф?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написать DFS?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Можно ли обходить по порядку?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9116" y="5978874"/>
            <a:ext cx="9213421" cy="374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9185" y="7186280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2567" y="7929506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5990" y="8675123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раф - Contester" id="330" name="Google Shape;33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0272" y="6276974"/>
            <a:ext cx="8823448" cy="313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/>
        </p:nvSpPr>
        <p:spPr>
          <a:xfrm>
            <a:off x="1503743" y="2047064"/>
            <a:ext cx="698795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BFS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9"/>
          <p:cNvSpPr/>
          <p:nvPr/>
        </p:nvSpPr>
        <p:spPr>
          <a:xfrm>
            <a:off x="9509856" y="2047064"/>
            <a:ext cx="8778144" cy="2226905"/>
          </a:xfrm>
          <a:prstGeom prst="roundRect">
            <a:avLst>
              <a:gd fmla="val 1636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Заведем очередь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9509856" y="4631532"/>
            <a:ext cx="8778144" cy="2226905"/>
          </a:xfrm>
          <a:prstGeom prst="roundRect">
            <a:avLst>
              <a:gd fmla="val 1405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Рассматриваем вершину в начале  </a:t>
            </a:r>
            <a:endParaRPr/>
          </a:p>
        </p:txBody>
      </p:sp>
      <p:sp>
        <p:nvSpPr>
          <p:cNvPr id="338" name="Google Shape;338;p49"/>
          <p:cNvSpPr/>
          <p:nvPr/>
        </p:nvSpPr>
        <p:spPr>
          <a:xfrm>
            <a:off x="9509856" y="7216000"/>
            <a:ext cx="8778144" cy="2226905"/>
          </a:xfrm>
          <a:prstGeom prst="roundRect">
            <a:avLst>
              <a:gd fmla="val 15423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14400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Всех детей кладем в конец</a:t>
            </a:r>
            <a:endParaRPr/>
          </a:p>
        </p:txBody>
      </p:sp>
      <p:pic>
        <p:nvPicPr>
          <p:cNvPr id="339" name="Google Shape;3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2865443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544991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9949" y="8034379"/>
            <a:ext cx="579793" cy="59014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/>
        </p:nvSpPr>
        <p:spPr>
          <a:xfrm>
            <a:off x="1503743" y="4216350"/>
            <a:ext cx="7198733" cy="611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Будем обходить не в «глубину», а в «ширину»</a:t>
            </a:r>
            <a:endParaRPr/>
          </a:p>
        </p:txBody>
      </p:sp>
      <p:pic>
        <p:nvPicPr>
          <p:cNvPr id="343" name="Google Shape;34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0289" y="4927864"/>
            <a:ext cx="8502384" cy="55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